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  <p:sldMasterId id="2147484138" r:id="rId2"/>
  </p:sldMasterIdLst>
  <p:notesMasterIdLst>
    <p:notesMasterId r:id="rId25"/>
  </p:notesMasterIdLst>
  <p:handoutMasterIdLst>
    <p:handoutMasterId r:id="rId26"/>
  </p:handoutMasterIdLst>
  <p:sldIdLst>
    <p:sldId id="377" r:id="rId3"/>
    <p:sldId id="406" r:id="rId4"/>
    <p:sldId id="413" r:id="rId5"/>
    <p:sldId id="400" r:id="rId6"/>
    <p:sldId id="417" r:id="rId7"/>
    <p:sldId id="414" r:id="rId8"/>
    <p:sldId id="399" r:id="rId9"/>
    <p:sldId id="425" r:id="rId10"/>
    <p:sldId id="401" r:id="rId11"/>
    <p:sldId id="402" r:id="rId12"/>
    <p:sldId id="404" r:id="rId13"/>
    <p:sldId id="418" r:id="rId14"/>
    <p:sldId id="419" r:id="rId15"/>
    <p:sldId id="420" r:id="rId16"/>
    <p:sldId id="421" r:id="rId17"/>
    <p:sldId id="378" r:id="rId18"/>
    <p:sldId id="395" r:id="rId19"/>
    <p:sldId id="408" r:id="rId20"/>
    <p:sldId id="409" r:id="rId21"/>
    <p:sldId id="410" r:id="rId22"/>
    <p:sldId id="427" r:id="rId23"/>
    <p:sldId id="288" r:id="rId2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00CC"/>
    <a:srgbClr val="0000FF"/>
    <a:srgbClr val="0000CC"/>
    <a:srgbClr val="00FF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50" autoAdjust="0"/>
    <p:restoredTop sz="99462" autoAdjust="0"/>
  </p:normalViewPr>
  <p:slideViewPr>
    <p:cSldViewPr>
      <p:cViewPr varScale="1">
        <p:scale>
          <a:sx n="73" d="100"/>
          <a:sy n="73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8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2" y="0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9E4AB9-9B13-4B71-981B-1DB69DC3CE6F}" type="datetimeFigureOut">
              <a:rPr lang="en-US"/>
              <a:pPr>
                <a:defRPr/>
              </a:pPr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525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2" y="9379525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EB5DB-BA2B-4B0F-8D76-4163BEF34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2" y="0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365F66-532D-40BA-96EC-04813F58E6A1}" type="datetimeFigureOut">
              <a:rPr lang="en-US"/>
              <a:pPr>
                <a:defRPr/>
              </a:pPr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3" y="4690607"/>
            <a:ext cx="5439369" cy="444240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25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2" y="9379525"/>
            <a:ext cx="2945557" cy="49303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D22689-BC28-4201-8052-5804573C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8/17/2015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5382F-FD68-4F7B-9641-F4DFAD1AA6A9}" type="datetimeFigureOut">
              <a:rPr lang="en-US" smtClean="0"/>
              <a:pPr>
                <a:defRPr/>
              </a:pPr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5F47C-3FD3-48D9-8C5A-311455420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3AF353-AA01-41C9-B807-57749A00C3F5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26F497-D9C5-4DEC-9E90-617D4833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D5382F-FD68-4F7B-9641-F4DFAD1AA6A9}" type="datetimeFigureOut">
              <a:rPr lang="en-US" smtClean="0"/>
              <a:pPr>
                <a:defRPr/>
              </a:pPr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75F47C-3FD3-48D9-8C5A-311455420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D:\Logos\ETIDI logo 2005.jp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04800"/>
            <a:ext cx="1460500" cy="10326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5" r:id="rId2"/>
    <p:sldLayoutId id="2147484117" r:id="rId3"/>
    <p:sldLayoutId id="2147484126" r:id="rId4"/>
    <p:sldLayoutId id="2147484137" r:id="rId5"/>
    <p:sldLayoutId id="2147484151" r:id="rId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4C3E-E4F3-4857-A4B7-C3A3A016D43D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DCEA-6F39-4F43-8A3E-95E75678A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381000"/>
            <a:ext cx="8382000" cy="2438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trix OCR A Extended" pitchFamily="1" charset="0"/>
                <a:ea typeface="+mn-ea"/>
                <a:cs typeface="+mn-cs"/>
              </a:rPr>
              <a:t>Welcome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trix OCR A Extended" pitchFamily="1" charset="0"/>
                <a:ea typeface="+mn-ea"/>
                <a:cs typeface="+mn-cs"/>
              </a:rPr>
              <a:t> to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trix OCR A Extended" pitchFamily="1" charset="0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atrix OCR A Extended" pitchFamily="1" charset="0"/>
                <a:ea typeface="+mn-ea"/>
                <a:cs typeface="+mn-cs"/>
              </a:rPr>
              <a:t>Ethiopian Textile </a:t>
            </a:r>
            <a:r>
              <a:rPr lang="en-US" sz="4000" dirty="0" smtClean="0">
                <a:solidFill>
                  <a:srgbClr val="FFFF00"/>
                </a:solidFill>
                <a:latin typeface="Aatrix OCR A Extended" pitchFamily="1" charset="0"/>
              </a:rPr>
              <a:t>Industry Development Institute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4000" dirty="0" smtClean="0">
              <a:solidFill>
                <a:srgbClr val="FFFF00"/>
              </a:solidFill>
              <a:latin typeface="Aatrix OCR A Extended" pitchFamily="1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4000" dirty="0" smtClean="0">
              <a:solidFill>
                <a:srgbClr val="FFFF00"/>
              </a:solidFill>
              <a:latin typeface="Aatrix OCR A Extended" pitchFamily="1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4000" dirty="0" smtClean="0">
              <a:solidFill>
                <a:srgbClr val="FFFF00"/>
              </a:solidFill>
              <a:latin typeface="Aatrix OCR A Extended" pitchFamily="1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4000" dirty="0" smtClean="0">
                <a:solidFill>
                  <a:srgbClr val="FFFF00"/>
                </a:solidFill>
                <a:latin typeface="Aatrix OCR A Extended" pitchFamily="1" charset="0"/>
              </a:rPr>
              <a:t>                  2015</a:t>
            </a:r>
          </a:p>
        </p:txBody>
      </p:sp>
      <p:pic>
        <p:nvPicPr>
          <p:cNvPr id="4" name="Picture 45" descr="ethiofla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50" cy="1449173"/>
          </a:xfrm>
          <a:prstGeom prst="rect">
            <a:avLst/>
          </a:prstGeom>
          <a:noFill/>
        </p:spPr>
      </p:pic>
      <p:pic>
        <p:nvPicPr>
          <p:cNvPr id="5" name="Picture 4" descr="F:\ETIDI logo 2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2071670" cy="13241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51344"/>
            <a:ext cx="84582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endParaRPr lang="en-US" b="1" dirty="0" smtClean="0"/>
          </a:p>
          <a:p>
            <a:pPr lvl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Capacity building(production)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Training, benchmark implementation, laboratory testing and inspection, R &amp; D, Certification of quality standards etc.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Technical consultancy and supports by availing local and foreign experts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 in quality assurance and certification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Market supports and Services </a:t>
            </a:r>
            <a:endParaRPr lang="en-US" sz="200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Marketing capacity building ( through training and consultation).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Securing input supply and strengthening intra- Industrial linkage on raw material supply.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Promotion and expansion of market destination of Ethiopian textile and apparel manufacturers product.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 and export process facilitation.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Sect oral development policy initiation.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4592"/>
            <a:ext cx="8610600" cy="515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Fully equipped training facilities </a:t>
            </a:r>
          </a:p>
          <a:p>
            <a:pPr marL="292100" lvl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 spinning factory (under progress)</a:t>
            </a:r>
          </a:p>
          <a:p>
            <a:pPr marL="576263" lvl="0" indent="-284163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 weaving and knitting factory (under progress)</a:t>
            </a:r>
          </a:p>
          <a:p>
            <a:pPr marL="292100" lvl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Finishing facilities (under progress)</a:t>
            </a:r>
          </a:p>
          <a:p>
            <a:pPr marL="292100" lvl="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Design and Garment training classes and facilities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Modern chemical and physical laboratories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Fully equipped library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685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Algerian" pitchFamily="82" charset="0"/>
              </a:rPr>
              <a:t>Facilities of </a:t>
            </a:r>
            <a:r>
              <a:rPr lang="en-US" sz="2400" dirty="0" err="1" smtClean="0">
                <a:solidFill>
                  <a:srgbClr val="0000CC"/>
                </a:solidFill>
                <a:latin typeface="Algerian" pitchFamily="82" charset="0"/>
              </a:rPr>
              <a:t>etidi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DSC_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6172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FF"/>
                </a:solidFill>
                <a:latin typeface="Algerian" pitchFamily="82" charset="0"/>
              </a:rPr>
              <a:t>Trainees in the </a:t>
            </a:r>
            <a:r>
              <a:rPr lang="en-US" sz="2400" dirty="0" err="1" smtClean="0">
                <a:solidFill>
                  <a:srgbClr val="9900FF"/>
                </a:solidFill>
                <a:latin typeface="Algerian" pitchFamily="82" charset="0"/>
              </a:rPr>
              <a:t>Kniting</a:t>
            </a:r>
            <a:r>
              <a:rPr lang="en-US" sz="2400" dirty="0" smtClean="0">
                <a:solidFill>
                  <a:srgbClr val="9900FF"/>
                </a:solidFill>
                <a:latin typeface="Algerian" pitchFamily="82" charset="0"/>
              </a:rPr>
              <a:t> workshop</a:t>
            </a:r>
            <a:endParaRPr lang="en-US" sz="2400" dirty="0">
              <a:solidFill>
                <a:srgbClr val="99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DSC_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6488668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FF"/>
                </a:solidFill>
                <a:latin typeface="Algerian" pitchFamily="82" charset="0"/>
              </a:rPr>
              <a:t>Cotton testing laboratory</a:t>
            </a:r>
            <a:endParaRPr lang="en-US" sz="2000" dirty="0">
              <a:solidFill>
                <a:srgbClr val="9900FF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DS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0" y="228601"/>
            <a:ext cx="8834063" cy="5867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6324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Trainees in the embroidery workshop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DSC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19" y="152400"/>
            <a:ext cx="8604606" cy="6248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960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CC"/>
                </a:solidFill>
                <a:latin typeface="Algerian" pitchFamily="82" charset="0"/>
              </a:rPr>
              <a:t>Fiber, yarn and fabric physical proprieties testing laboratory</a:t>
            </a:r>
            <a:endParaRPr lang="en-US" sz="2400" dirty="0">
              <a:solidFill>
                <a:srgbClr val="9900CC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304800"/>
            <a:ext cx="7391400" cy="68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of  Operational  Textile and Garment Factories as Per to the Value Chain </a:t>
            </a:r>
            <a:endParaRPr kumimoji="0" lang="en-US" sz="2000" b="1" i="0" u="none" strike="noStrike" kern="1200" cap="none" spc="-10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Placeholder 3"/>
          <p:cNvGraphicFramePr>
            <a:graphicFrameLocks/>
          </p:cNvGraphicFramePr>
          <p:nvPr/>
        </p:nvGraphicFramePr>
        <p:xfrm>
          <a:off x="685800" y="1371600"/>
          <a:ext cx="7696200" cy="518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4204493"/>
                <a:gridCol w="2805906"/>
              </a:tblGrid>
              <a:tr h="886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S. No.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>
                    <a:solidFill>
                      <a:srgbClr val="CC66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 of Operation 	</a:t>
                      </a:r>
                    </a:p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204" marR="5204" marT="5204" marB="0" anchor="ctr">
                    <a:solidFill>
                      <a:srgbClr val="CC66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Factories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204" marR="5204" marT="5204" marB="0" anchor="ctr">
                    <a:solidFill>
                      <a:srgbClr val="CC6600">
                        <a:alpha val="10196"/>
                      </a:srgbClr>
                    </a:solidFill>
                  </a:tcPr>
                </a:tc>
              </a:tr>
              <a:tr h="43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Ginning 	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</a:tr>
              <a:tr h="450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 Textile Mills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</a:tr>
              <a:tr h="43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Spinning 	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04" marR="5204" marT="5204" marB="0" anchor="ctr"/>
                </a:tc>
              </a:tr>
              <a:tr h="455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Weaving and/or Knitting  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204" marR="5204" marT="5204" marB="0" anchor="ctr"/>
                </a:tc>
              </a:tr>
              <a:tr h="438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Handloom (medium size)	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04" marR="5204" marT="5204" marB="0" anchor="ctr"/>
                </a:tc>
              </a:tr>
              <a:tr h="529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Dyeing and Printing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04" marR="5204" marT="5204" marB="0" anchor="ctr"/>
                </a:tc>
              </a:tr>
              <a:tr h="521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Blanket Factory 	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04" marR="5204" marT="5204" marB="0" anchor="ctr"/>
                </a:tc>
              </a:tr>
              <a:tr h="62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Garment Factory(knitted/woven) 	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04" marR="5204" marT="5204" marB="0" anchor="ctr"/>
                </a:tc>
              </a:tr>
              <a:tr h="375801"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5204" marR="5204" marT="520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5204" marR="5204" marT="5204" marB="0" anchor="ctr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1" y="1365451"/>
          <a:ext cx="8153400" cy="486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63"/>
                <a:gridCol w="1459492"/>
                <a:gridCol w="998599"/>
                <a:gridCol w="858379"/>
                <a:gridCol w="4529667"/>
              </a:tblGrid>
              <a:tr h="467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n-US" sz="1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Name of Company</a:t>
                      </a:r>
                      <a:endParaRPr lang="en-US" sz="1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Investor’s</a:t>
                      </a:r>
                      <a:r>
                        <a:rPr lang="en-US" sz="13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Citizenship</a:t>
                      </a:r>
                      <a:endParaRPr lang="en-US" sz="1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Product Type </a:t>
                      </a:r>
                      <a:endParaRPr lang="en-US" sz="1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Status</a:t>
                      </a:r>
                      <a:endParaRPr lang="en-US" sz="13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Karl International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India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 in Bole Lemi Industry Zone and will start operation soon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Gulf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Textile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Pakistan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 in Bole Lemi Industry Zone  and will start operation soon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Velocity</a:t>
                      </a:r>
                      <a:endParaRPr lang="en-US" sz="13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India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Undergoing process to start project in Mekele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Experience Clothing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Pakista</a:t>
                      </a:r>
                      <a:endParaRPr lang="en-US" sz="13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Undergoing process to get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land in Addis Ababa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Dima Faiweiwei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Ethio-China</a:t>
                      </a:r>
                      <a:endParaRPr lang="en-US" sz="13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Spinning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marR="0" lvl="0" indent="-1143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Operational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Shin TS Com  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Korea</a:t>
                      </a:r>
                      <a:endParaRPr lang="en-US" sz="13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  <a:endParaRPr lang="en-US" sz="13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Shades in Bole Lemi Phase 2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Jay Jay </a:t>
                      </a: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mills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Shades in Bole Lemi Phase 2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SVP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Spinning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Finalizing bank process and will soon start construction</a:t>
                      </a:r>
                    </a:p>
                  </a:txBody>
                  <a:tcPr marL="68580" marR="68580" marT="0" marB="0"/>
                </a:tc>
              </a:tr>
              <a:tr h="359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Green Valley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Spinning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Will soon start construction</a:t>
                      </a:r>
                    </a:p>
                  </a:txBody>
                  <a:tcPr marL="68580" marR="68580" marT="0" marB="0"/>
                </a:tc>
              </a:tr>
              <a:tr h="223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New wide Garment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Taiwan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Shades in Bole Lemi Phase 2</a:t>
                      </a:r>
                    </a:p>
                  </a:txBody>
                  <a:tcPr marL="68580" marR="68580" marT="0" marB="0"/>
                </a:tc>
              </a:tr>
              <a:tr h="223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Shin TS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Korea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Shades in Bole Lemi Phase 2</a:t>
                      </a:r>
                    </a:p>
                  </a:txBody>
                  <a:tcPr marL="68580" marR="68580" marT="0" marB="0"/>
                </a:tc>
              </a:tr>
              <a:tr h="232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Atraco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Shades in Bole Lemi Phase 2</a:t>
                      </a:r>
                    </a:p>
                  </a:txBody>
                  <a:tcPr marL="68580" marR="68580" marT="0" marB="0"/>
                </a:tc>
              </a:tr>
              <a:tr h="223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Myungsung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China</a:t>
                      </a:r>
                      <a:endParaRPr kumimoji="0" lang="en-US" sz="13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Garment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Rented Shades in Bole Lemi Phase 2</a:t>
                      </a:r>
                    </a:p>
                  </a:txBody>
                  <a:tcPr marL="68580" marR="68580" marT="0" marB="0"/>
                </a:tc>
              </a:tr>
              <a:tr h="4470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Akper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Turkey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Integrated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Taken land in Ejere, Oromia and starting bank process</a:t>
                      </a:r>
                      <a:endParaRPr lang="en-US" sz="13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600200" y="304800"/>
            <a:ext cx="5943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-1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Projects Under Investment Process</a:t>
            </a:r>
            <a:endParaRPr kumimoji="0" lang="en-US" sz="2400" b="1" i="0" u="none" strike="noStrike" kern="1200" cap="none" spc="-10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8763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Algerian" pitchFamily="82" charset="0"/>
                <a:cs typeface="Times New Roman" pitchFamily="18" charset="0"/>
              </a:rPr>
              <a:t>OUR Links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ETIDI has made different  stipulation to create a mutual cooperation on the prioritize areas of interest  among  the following  International Institution and/or organizations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CC"/>
                </a:solidFill>
                <a:latin typeface="Algerian" pitchFamily="82" charset="0"/>
                <a:cs typeface="Times New Roman" pitchFamily="18" charset="0"/>
              </a:rPr>
              <a:t>               International Links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National Institute of Fashion Technology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NIFT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of India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Institute of Chemical Technology (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of India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Indian Institute of technology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-Korean cooperation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Algerian" pitchFamily="82" charset="0"/>
                <a:cs typeface="Times New Roman" pitchFamily="18" charset="0"/>
              </a:rPr>
              <a:t>                            Domestic Links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Institute has ardently working to outreach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domestic Universities, </a:t>
            </a:r>
            <a:r>
              <a:rPr lang="en-US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TVET Institutes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Small and Micro Enterprises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human resource development, conducting demand driven problem solving researches, providing consultancy services and  market linkage. We are also working on strengthening Textile University-Industry linkage forum. Among them Addis Ababa,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Bahirdar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Diredawa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Hawasa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Axum are the principal corridors of the forum.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SC07209.JPG"/>
          <p:cNvPicPr>
            <a:picLocks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600200" y="1219200"/>
            <a:ext cx="7391400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77842">
            <a:off x="2440889" y="3429292"/>
            <a:ext cx="472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ETIDI OFFICE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0000CC"/>
              </a:solidFill>
              <a:latin typeface="Algerian" pitchFamily="82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Algerian" pitchFamily="82" charset="0"/>
                <a:cs typeface="Times New Roman" pitchFamily="18" charset="0"/>
              </a:rPr>
              <a:t>                 The major market potential for Ethiopian Textile and apparel Manufactures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Ethiopia enjoys easy access to various markets under bilateral and multilateral arrangements such as the African Growth and Opportunity Act (AGOA), Everything But Arms (EBA) , the Common Market of Eastern and Southern Africa (COMESA) and More than 16 bilateral agreement.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381001"/>
            <a:ext cx="8686800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Cooperation Areas with Italian partners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1371600"/>
            <a:ext cx="6629400" cy="5257800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 Attraction of Investment in Cotton Farming, Textile and Garment Industry.</a:t>
            </a:r>
          </a:p>
          <a:p>
            <a:pPr marL="514350" indent="-514350" algn="just"/>
            <a:r>
              <a:rPr lang="en-US" sz="2400" dirty="0" smtClean="0">
                <a:solidFill>
                  <a:schemeClr val="tx1"/>
                </a:solidFill>
              </a:rPr>
              <a:t>2. Market linkage between Ethiopian Textile and Garment Manufacturers and Italian buyers. </a:t>
            </a:r>
          </a:p>
          <a:p>
            <a:pPr marL="514350" indent="-514350" algn="just"/>
            <a:r>
              <a:rPr lang="en-US" sz="2400" dirty="0" smtClean="0">
                <a:solidFill>
                  <a:schemeClr val="tx1"/>
                </a:solidFill>
              </a:rPr>
              <a:t>3. Capacity Building in Cotton Farming, Textile and Garment Industry Management.</a:t>
            </a:r>
          </a:p>
          <a:p>
            <a:pPr marL="514350" indent="-514350" algn="just"/>
            <a:r>
              <a:rPr lang="en-US" sz="2400" dirty="0" smtClean="0">
                <a:solidFill>
                  <a:schemeClr val="tx1"/>
                </a:solidFill>
              </a:rPr>
              <a:t>4. Technological skill up-grading in Textile and Garment Industry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:\ETIDI logo 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24000" cy="76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t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14312"/>
            <a:ext cx="4286250" cy="642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9978232">
            <a:off x="1927246" y="2943464"/>
            <a:ext cx="6107107" cy="2243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Thank you</a:t>
            </a:r>
            <a:r>
              <a:rPr lang="en-US" sz="6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de-AT" sz="6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 flipV="1">
            <a:off x="0" y="0"/>
            <a:ext cx="6934200" cy="25146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534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Sileshi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Lemma, Director General of the Institute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Address of the institute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ETIDI is located  at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sub city . It is 1.5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far away from the Main Office of the Sub City to South-West and it is next to the Ethiopian Leather Industry Development Institute. It is 20 minute drive from Bole International Airport.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istrator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812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ETIDI is established following the implementation of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Industrial Development Strategy.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established on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June 2010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pursuant to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Council of Ministers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Regulation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No.180/2010.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Enabling the Ethiopian textile industry to be competent in the global market by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promoting and supporting investment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providing consultancy service and training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conducting research and development activities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giving laboratory inspection and marketing support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Organized along the textile value Chain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lgerian" pitchFamily="82" charset="0"/>
                <a:cs typeface="Times New Roman" pitchFamily="18" charset="0"/>
              </a:rPr>
              <a:t>Establishment of ETIDI</a:t>
            </a:r>
            <a:endParaRPr lang="en-US" sz="2400" dirty="0">
              <a:solidFill>
                <a:srgbClr val="0000FF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84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ETIDI, the Institute that Unlocks the Future of Ethiopian Textile Industry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back iner p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9" y="1905002"/>
          <a:ext cx="8610601" cy="4572000"/>
        </p:xfrm>
        <a:graphic>
          <a:graphicData uri="http://schemas.openxmlformats.org/drawingml/2006/table">
            <a:tbl>
              <a:tblPr/>
              <a:tblGrid>
                <a:gridCol w="2212786"/>
                <a:gridCol w="2132605"/>
                <a:gridCol w="2132605"/>
                <a:gridCol w="2132605"/>
              </a:tblGrid>
              <a:tr h="63062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Educational level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Employees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0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MSc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/MA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BSc/BA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157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Diploma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Certificate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Grade 12 and below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Ethiopian Textile Industry Development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Institute’S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Staff profile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Enabling the Ethiopian textile industry to be competent in the global market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investment support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production capacity building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marketing support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22288" indent="-522288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Enabling the Ethiopian textile industry competent in the global market by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providing sustained investment expansion, consultancy, training research and development laboratory and marketing support and services.</a:t>
            </a:r>
          </a:p>
          <a:p>
            <a:pPr marL="522288" indent="-522288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 aspire to be a world-class institute that enables the Ethiopian textile industry competitive in the global market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22288" indent="-522288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ETIDI is organized along the textile value Chain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1" y="304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Role of ETIDI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304800"/>
            <a:ext cx="8305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Values of the institute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strive for the success of the  investors development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are ever ready to learn and positive change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work for accelerated technology transfer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stand for carrying  and protecting the environment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shall implement successful and integrated working system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move forward for fair participation and benefit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TIDI provides complete and full-fledged supports and services to the textile industry in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Investment, Production and Marketing  Supports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includes:-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Investment focused supports and Services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Collecting, analyzing, documenting and disseminating of information in regard to the sector’s investment.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Conducting feasibility studies for the sectors investment.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Consultancy services in technology selection and negotiation, construction, installation, commissioning and testing for the investors.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Facilitating up until they convert into operational phase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533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pc="-100" dirty="0" smtClean="0">
                <a:solidFill>
                  <a:srgbClr val="002060"/>
                </a:solidFill>
                <a:latin typeface="Algerian" pitchFamily="82" charset="0"/>
              </a:rPr>
              <a:t>Main Supports and Services of ETIDI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6007</TotalTime>
  <Words>1095</Words>
  <Application>Microsoft Office PowerPoint</Application>
  <PresentationFormat>On-screen Show (4:3)</PresentationFormat>
  <Paragraphs>235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Oriel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Cooperation Areas with Italian partners</vt:lpstr>
      <vt:lpstr>      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</dc:title>
  <dc:creator>user</dc:creator>
  <cp:lastModifiedBy>WUBE</cp:lastModifiedBy>
  <cp:revision>514</cp:revision>
  <dcterms:created xsi:type="dcterms:W3CDTF">2010-07-07T11:34:59Z</dcterms:created>
  <dcterms:modified xsi:type="dcterms:W3CDTF">2015-08-17T10:58:45Z</dcterms:modified>
</cp:coreProperties>
</file>